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0" r:id="rId2"/>
    <p:sldId id="293" r:id="rId3"/>
    <p:sldId id="287" r:id="rId4"/>
    <p:sldId id="286" r:id="rId5"/>
    <p:sldId id="294" r:id="rId6"/>
    <p:sldId id="295" r:id="rId7"/>
    <p:sldId id="304" r:id="rId8"/>
    <p:sldId id="296" r:id="rId9"/>
    <p:sldId id="297" r:id="rId10"/>
    <p:sldId id="300" r:id="rId11"/>
    <p:sldId id="302" r:id="rId12"/>
    <p:sldId id="301" r:id="rId13"/>
    <p:sldId id="303" r:id="rId14"/>
    <p:sldId id="299" r:id="rId15"/>
    <p:sldId id="298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511590-626A-4A38-A18D-F122D4ADDD10}" type="datetimeFigureOut">
              <a:rPr lang="es-ES"/>
              <a:pPr>
                <a:defRPr/>
              </a:pPr>
              <a:t>27/11/2013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1582EEC-7E7B-4E76-B2E7-D08487EB7AF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03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2EEC-7E7B-4E76-B2E7-D08487EB7AFB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582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CAC8-9567-43DB-8FD4-E0A8BE7DABC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13A98-D3AF-48F3-9DB0-0F668299FA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18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6F1B-B45D-42D8-8D9C-F4BB7E1DD3F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F87A4-98EA-4D4E-AB27-9FEAC776F6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89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BCDD-C3ED-4D63-82B3-2A637F3EB90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6E62-A226-4BFD-9D26-164B6D2BDF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94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EE91-F646-4AF1-AABA-4EC8D896A00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0616-4A5C-46C0-A707-5EA531BDF6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12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7435-82EB-472E-83E0-53413AF2D6A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8869-DA8F-4EF3-83C5-99D9392784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86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1CF80-AA08-4DC1-8C6F-383DE5C578F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9D2F-892B-47D3-980D-42CA79BD2F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89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F6FC8-DA46-478A-92AB-44AB15DA868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D7D13-77EF-4281-A77B-71E14F6B98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03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F039-4CB2-4E24-A95A-0607AA82E7D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D20E-6A5D-4CEC-8947-2D6D99390D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45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069DE-C093-4036-8FA4-10F5625BE10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4B4D-DDBD-40D7-8363-124AED29FB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8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D41C-42AE-4416-9919-89E1E0F0169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71BAE-8113-45D3-9F3B-A4A05EFDBC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13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689FC-1D28-4DB8-895F-81CAC864F51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0E63-B347-4B23-AD14-7021C0646F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10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2BD107-B9B7-4E8E-B457-377C2525969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8FEF890-FADA-4659-92CF-35BA3B9C0763}" type="slidenum">
              <a:rPr lang="es-ES">
                <a:latin typeface="Calibri" panose="020F0502020204030204" pitchFamily="34" charset="0"/>
              </a:rPr>
              <a:pPr>
                <a:defRPr/>
              </a:pPr>
              <a:t>‹Nº›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9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hyperlink" Target="http://www.lawebdelprogramador.com/foros/Access/905124-Lista_desplegable_para_la_consulta_de_parametros.html" TargetMode="Externa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package" Target="../embeddings/Documento_de_Microsoft_Word6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22.pn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package" Target="../embeddings/Documento_de_Microsoft_Word2.docx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10" Type="http://schemas.openxmlformats.org/officeDocument/2006/relationships/image" Target="../media/image30.png"/><Relationship Id="rId4" Type="http://schemas.openxmlformats.org/officeDocument/2006/relationships/package" Target="../embeddings/Documento_de_Microsoft_Word3.docx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package" Target="../embeddings/Documento_de_Microsoft_Word4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package" Target="../embeddings/Documento_de_Microsoft_Word5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Imagen" descr="D:\W Varios\Logos\Logo 2008\Logo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59533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619672" y="897213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… lo importante es saber que existe estos elementos…. Como se hace, diseña o aplica no es lo primordial.. buscando se encuentra….”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933" y="217274"/>
            <a:ext cx="4333880" cy="49055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99795" y="2422315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INDICE</a:t>
            </a:r>
            <a:endParaRPr lang="es-ES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73576"/>
              </p:ext>
            </p:extLst>
          </p:nvPr>
        </p:nvGraphicFramePr>
        <p:xfrm>
          <a:off x="1960488" y="1732926"/>
          <a:ext cx="6807200" cy="46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Documento" r:id="rId7" imgW="5400403" imgH="3669972" progId="Word.Document.12">
                  <p:embed/>
                </p:oleObj>
              </mc:Choice>
              <mc:Fallback>
                <p:oleObj name="Documento" r:id="rId7" imgW="5400403" imgH="36699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60488" y="1732926"/>
                        <a:ext cx="6807200" cy="461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9533" y="124622"/>
            <a:ext cx="32004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133877" y="38706"/>
            <a:ext cx="4350385" cy="3101340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4"/>
          <a:stretch>
            <a:fillRect/>
          </a:stretch>
        </p:blipFill>
        <p:spPr>
          <a:xfrm>
            <a:off x="899592" y="3284019"/>
            <a:ext cx="6166835" cy="355802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308304" y="0"/>
            <a:ext cx="1694695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sz="1200" b="1" i="1" u="sng" dirty="0" smtClean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Propuesta de solución</a:t>
            </a:r>
            <a:endParaRPr lang="es-ES" sz="1300" b="1" u="sng" dirty="0">
              <a:solidFill>
                <a:srgbClr val="FF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940152" y="283229"/>
            <a:ext cx="334786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 : </a:t>
            </a:r>
            <a:r>
              <a:rPr lang="es-ES" sz="800" u="sng" dirty="0">
                <a:solidFill>
                  <a:srgbClr val="E78707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http://www.lawebdelprogramador.com/foros/Access/905124-Lista_desplegable_para_la_consulta_de_parametros.html</a:t>
            </a:r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dirty="0"/>
          </a:p>
        </p:txBody>
      </p:sp>
      <p:pic>
        <p:nvPicPr>
          <p:cNvPr id="11" name="Imagen 10"/>
          <p:cNvPicPr/>
          <p:nvPr/>
        </p:nvPicPr>
        <p:blipFill>
          <a:blip r:embed="rId6"/>
          <a:stretch>
            <a:fillRect/>
          </a:stretch>
        </p:blipFill>
        <p:spPr>
          <a:xfrm>
            <a:off x="5272629" y="856185"/>
            <a:ext cx="3361055" cy="2623185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>
            <a:off x="4139952" y="1340768"/>
            <a:ext cx="1132677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4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217" name="Imagen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0" y="116632"/>
            <a:ext cx="889446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/>
          <p:nvPr/>
        </p:nvPicPr>
        <p:blipFill>
          <a:blip r:embed="rId4"/>
          <a:stretch>
            <a:fillRect/>
          </a:stretch>
        </p:blipFill>
        <p:spPr>
          <a:xfrm>
            <a:off x="1403648" y="3576660"/>
            <a:ext cx="6588452" cy="2719064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979712" y="5733256"/>
            <a:ext cx="936104" cy="562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4517854" y="5733256"/>
            <a:ext cx="936104" cy="562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1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Conector recto"/>
          <p:cNvCxnSpPr/>
          <p:nvPr/>
        </p:nvCxnSpPr>
        <p:spPr>
          <a:xfrm>
            <a:off x="1500174" y="8501090"/>
            <a:ext cx="4232702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4723765" cy="21996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7504" y="2420888"/>
            <a:ext cx="892899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&gt;=[Formularios]![11 Mayor Extracto Contable]![Fecha1Form] Y &lt;=[Formularios]![11 Mayor Extracto Contable]![Fecha2Form]</a:t>
            </a:r>
            <a:endParaRPr lang="es-ES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5850" y="5782141"/>
            <a:ext cx="567037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Formularios]![11 Mayor Extracto Contable]![</a:t>
            </a:r>
            <a:r>
              <a:rPr lang="es-ES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CtaForm</a:t>
            </a:r>
            <a:r>
              <a:rPr lang="es-E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s-ES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3189231"/>
            <a:ext cx="5400040" cy="247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Conector recto"/>
          <p:cNvCxnSpPr/>
          <p:nvPr/>
        </p:nvCxnSpPr>
        <p:spPr>
          <a:xfrm>
            <a:off x="1500174" y="8501090"/>
            <a:ext cx="4232702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332656"/>
            <a:ext cx="705678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Conector recto"/>
          <p:cNvCxnSpPr/>
          <p:nvPr/>
        </p:nvCxnSpPr>
        <p:spPr>
          <a:xfrm>
            <a:off x="1500174" y="8501090"/>
            <a:ext cx="4232702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963848"/>
              </p:ext>
            </p:extLst>
          </p:nvPr>
        </p:nvGraphicFramePr>
        <p:xfrm>
          <a:off x="176213" y="-19050"/>
          <a:ext cx="6807200" cy="302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Documento" r:id="rId4" imgW="5400403" imgH="2403446" progId="Word.Document.12">
                  <p:embed/>
                </p:oleObj>
              </mc:Choice>
              <mc:Fallback>
                <p:oleObj name="Documento" r:id="rId4" imgW="5400403" imgH="24034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213" y="-19050"/>
                        <a:ext cx="6807200" cy="302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52" y="44624"/>
            <a:ext cx="2375148" cy="1826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5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Conector recto"/>
          <p:cNvCxnSpPr/>
          <p:nvPr/>
        </p:nvCxnSpPr>
        <p:spPr>
          <a:xfrm>
            <a:off x="1500174" y="8501090"/>
            <a:ext cx="4232702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8856984" cy="401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Conector recto"/>
          <p:cNvCxnSpPr/>
          <p:nvPr/>
        </p:nvCxnSpPr>
        <p:spPr>
          <a:xfrm>
            <a:off x="1500174" y="8501090"/>
            <a:ext cx="4232702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092099"/>
              </p:ext>
            </p:extLst>
          </p:nvPr>
        </p:nvGraphicFramePr>
        <p:xfrm>
          <a:off x="111125" y="184150"/>
          <a:ext cx="643731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Documento" r:id="rId4" imgW="5386812" imgH="678149" progId="Word.Document.12">
                  <p:embed/>
                </p:oleObj>
              </mc:Choice>
              <mc:Fallback>
                <p:oleObj name="Documento" r:id="rId4" imgW="5386812" imgH="6781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125" y="184150"/>
                        <a:ext cx="6437313" cy="804863"/>
                      </a:xfrm>
                      <a:prstGeom prst="rect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071" y="2516748"/>
            <a:ext cx="6524737" cy="4307026"/>
          </a:xfrm>
          <a:prstGeom prst="rect">
            <a:avLst/>
          </a:prstGeom>
        </p:spPr>
      </p:pic>
      <p:pic>
        <p:nvPicPr>
          <p:cNvPr id="27" name="Imagen 26" descr="Controle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95250"/>
            <a:ext cx="2193107" cy="1029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422" y="1163048"/>
            <a:ext cx="8828571" cy="1247619"/>
          </a:xfrm>
          <a:prstGeom prst="rect">
            <a:avLst/>
          </a:prstGeom>
        </p:spPr>
      </p:pic>
      <p:pic>
        <p:nvPicPr>
          <p:cNvPr id="2065" name="Imagen 63" descr="Seleccion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62" descr="Cuadro de text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61" descr="Etiquet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60" descr="Botón de comand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55" descr="Grupo de opcion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49" descr="Cuadro  combinad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1" descr="Cuadro de list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48" descr="Gráfic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47" descr="Líne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44" descr="Rectángul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43" descr="Casilla de verificació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34" descr="Datos adjuntos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30" descr="Subformulario/Subinform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28" descr="Image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Conector recto"/>
          <p:cNvCxnSpPr/>
          <p:nvPr/>
        </p:nvCxnSpPr>
        <p:spPr>
          <a:xfrm>
            <a:off x="1500174" y="8501090"/>
            <a:ext cx="4232702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8828571" cy="124761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484784"/>
            <a:ext cx="749825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Conector recto"/>
          <p:cNvCxnSpPr/>
          <p:nvPr/>
        </p:nvCxnSpPr>
        <p:spPr>
          <a:xfrm>
            <a:off x="1500174" y="8501090"/>
            <a:ext cx="4232702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79841"/>
              </p:ext>
            </p:extLst>
          </p:nvPr>
        </p:nvGraphicFramePr>
        <p:xfrm>
          <a:off x="176213" y="120650"/>
          <a:ext cx="6807200" cy="1004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Documento" r:id="rId4" imgW="5386812" imgH="895573" progId="Word.Document.12">
                  <p:embed/>
                </p:oleObj>
              </mc:Choice>
              <mc:Fallback>
                <p:oleObj name="Documento" r:id="rId4" imgW="5386812" imgH="8955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213" y="120650"/>
                        <a:ext cx="6807200" cy="1004094"/>
                      </a:xfrm>
                      <a:prstGeom prst="rect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7504" y="1196752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Planteamiento del problema</a:t>
            </a:r>
            <a:endParaRPr lang="es-ES" dirty="0"/>
          </a:p>
        </p:txBody>
      </p:sp>
      <p:pic>
        <p:nvPicPr>
          <p:cNvPr id="11" name="Imagen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214" y="1567543"/>
            <a:ext cx="1548084" cy="2236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5672" y="1547139"/>
            <a:ext cx="2695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85671" y="2783240"/>
            <a:ext cx="2695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recto 3"/>
          <p:cNvCxnSpPr/>
          <p:nvPr/>
        </p:nvCxnSpPr>
        <p:spPr>
          <a:xfrm>
            <a:off x="4716016" y="1268760"/>
            <a:ext cx="0" cy="262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1978374"/>
            <a:ext cx="3105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cto 7"/>
          <p:cNvCxnSpPr/>
          <p:nvPr/>
        </p:nvCxnSpPr>
        <p:spPr>
          <a:xfrm>
            <a:off x="124679" y="4005064"/>
            <a:ext cx="901932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/>
          <p:nvPr/>
        </p:nvPicPr>
        <p:blipFill>
          <a:blip r:embed="rId10"/>
          <a:stretch>
            <a:fillRect/>
          </a:stretch>
        </p:blipFill>
        <p:spPr>
          <a:xfrm>
            <a:off x="2411760" y="4304485"/>
            <a:ext cx="3590290" cy="1313815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323528" y="424805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Objetivo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56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Conector recto"/>
          <p:cNvCxnSpPr/>
          <p:nvPr/>
        </p:nvCxnSpPr>
        <p:spPr>
          <a:xfrm>
            <a:off x="1500174" y="8501090"/>
            <a:ext cx="4232702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353610"/>
            <a:ext cx="4608512" cy="1021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20346"/>
            <a:ext cx="4819015" cy="1355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379" y="298125"/>
            <a:ext cx="4316723" cy="113205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1421" y="-204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Solución 1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5" y="3021371"/>
            <a:ext cx="5310830" cy="3055366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5610181" y="1520346"/>
            <a:ext cx="41939" cy="50049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5667226" y="1462184"/>
            <a:ext cx="3297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Aplicando la propiedad </a:t>
            </a:r>
            <a:r>
              <a:rPr lang="es-ES" b="1" i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colum</a:t>
            </a:r>
            <a:r>
              <a:rPr lang="es-ES" b="1" i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un cuadro combinado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2" name="Imagen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600" y="2829449"/>
            <a:ext cx="3120522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667226" y="1980873"/>
            <a:ext cx="33692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cuadro combinado denominado “</a:t>
            </a:r>
            <a:r>
              <a:rPr kumimoji="0" lang="es-ES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VariedadForm</a:t>
            </a:r>
            <a:r>
              <a:rPr kumimoji="0" lang="es-E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contiene los datos necesarios para asignar el valor deseado a mostrar en el campo texto</a:t>
            </a:r>
            <a:r>
              <a:rPr kumimoji="0" lang="es-E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667226" y="4271485"/>
            <a:ext cx="324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este caso le decimos que el valor de ese campo se corresponde con la columna 1 del cuadro combinado del formulario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54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Conector recto"/>
          <p:cNvCxnSpPr/>
          <p:nvPr/>
        </p:nvCxnSpPr>
        <p:spPr>
          <a:xfrm>
            <a:off x="1500174" y="8501090"/>
            <a:ext cx="4232702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30708"/>
              </p:ext>
            </p:extLst>
          </p:nvPr>
        </p:nvGraphicFramePr>
        <p:xfrm>
          <a:off x="203200" y="-26988"/>
          <a:ext cx="68072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Documento" r:id="rId4" imgW="5386812" imgH="1388641" progId="Word.Document.12">
                  <p:embed/>
                </p:oleObj>
              </mc:Choice>
              <mc:Fallback>
                <p:oleObj name="Documento" r:id="rId4" imgW="5386812" imgH="13886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200" y="-26988"/>
                        <a:ext cx="6807200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140968"/>
            <a:ext cx="4248472" cy="3542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9627" y="270892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FF0000"/>
                </a:solidFill>
              </a:rPr>
              <a:t>EJEMPLO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140968"/>
            <a:ext cx="4391025" cy="1454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93198" y="156696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forma sintética, las funciones de agregados son expresiones que realizan un recuento, suman y buscan valores de manera selectiva mediante funciones de agregado de dominio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Conector recto"/>
          <p:cNvCxnSpPr/>
          <p:nvPr/>
        </p:nvCxnSpPr>
        <p:spPr>
          <a:xfrm>
            <a:off x="1500174" y="8501090"/>
            <a:ext cx="4232702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0" y="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u="sng" dirty="0" smtClean="0">
                <a:solidFill>
                  <a:srgbClr val="FF0000"/>
                </a:solidFill>
              </a:rPr>
              <a:t>Caso función </a:t>
            </a:r>
            <a:r>
              <a:rPr lang="es-ES_tradnl" b="1" u="sng" dirty="0" err="1" smtClean="0">
                <a:solidFill>
                  <a:srgbClr val="FF0000"/>
                </a:solidFill>
              </a:rPr>
              <a:t>DSuma</a:t>
            </a:r>
            <a:r>
              <a:rPr lang="es-ES_tradnl" b="1" u="sng" dirty="0" smtClean="0">
                <a:solidFill>
                  <a:srgbClr val="FF0000"/>
                </a:solidFill>
              </a:rPr>
              <a:t>( )</a:t>
            </a:r>
            <a:endParaRPr lang="es-ES" b="1" u="sng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260648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usa para calcular la suma de un conjunto de valores de un conjunto especificado de registros (un dominio). Se </a:t>
            </a:r>
            <a:r>
              <a:rPr lang="es-ES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 en un </a:t>
            </a:r>
            <a:r>
              <a:rPr lang="es-E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módulo </a:t>
            </a:r>
            <a:r>
              <a:rPr lang="es-ES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VBA, </a:t>
            </a:r>
            <a:r>
              <a:rPr lang="es-E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una macro, en una expresión de consulta o en un control calculado.</a:t>
            </a:r>
            <a:endParaRPr lang="es-ES" sz="1400" dirty="0"/>
          </a:p>
        </p:txBody>
      </p:sp>
      <p:sp>
        <p:nvSpPr>
          <p:cNvPr id="10" name="Rectángulo 9"/>
          <p:cNvSpPr/>
          <p:nvPr/>
        </p:nvSpPr>
        <p:spPr>
          <a:xfrm>
            <a:off x="2530434" y="783868"/>
            <a:ext cx="4362896" cy="410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16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Sintaxis: </a:t>
            </a:r>
            <a:r>
              <a:rPr lang="es-E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DSuma</a:t>
            </a:r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S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expr</a:t>
            </a:r>
            <a:r>
              <a:rPr lang="es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dominio;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es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criterios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57696"/>
            <a:ext cx="6983770" cy="389218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493805" y="516148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s-ES" dirty="0" err="1">
                <a:solidFill>
                  <a:srgbClr val="00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DSuma</a:t>
            </a:r>
            <a:r>
              <a:rPr lang="es-ES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("[Importe de pedido</a:t>
            </a:r>
            <a:r>
              <a:rPr lang="es-ES" sz="14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]“; </a:t>
            </a:r>
            <a:r>
              <a:rPr lang="es-ES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"[Pedidos</a:t>
            </a:r>
            <a:r>
              <a:rPr lang="es-ES" sz="14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]“; </a:t>
            </a:r>
            <a:r>
              <a:rPr lang="es-ES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"[Id. de cliente] = 'RATTC'") </a:t>
            </a:r>
            <a:endParaRPr lang="es-ES" sz="1400" dirty="0"/>
          </a:p>
        </p:txBody>
      </p:sp>
      <p:sp>
        <p:nvSpPr>
          <p:cNvPr id="15" name="Rectángulo 14"/>
          <p:cNvSpPr/>
          <p:nvPr/>
        </p:nvSpPr>
        <p:spPr>
          <a:xfrm>
            <a:off x="65088" y="5661248"/>
            <a:ext cx="8971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 la función </a:t>
            </a:r>
            <a:r>
              <a:rPr lang="es-ES" sz="14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DSuma</a:t>
            </a:r>
            <a:r>
              <a:rPr lang="es-ES" sz="14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devolver el total de los valores del campo Importe de pedido de la tabla denominada Pedidos donde el Id. de cliente sea RATTC</a:t>
            </a:r>
            <a:endParaRPr lang="es-ES" sz="1400" dirty="0"/>
          </a:p>
        </p:txBody>
      </p:sp>
      <p:sp>
        <p:nvSpPr>
          <p:cNvPr id="16" name="Rectángulo 15"/>
          <p:cNvSpPr/>
          <p:nvPr/>
        </p:nvSpPr>
        <p:spPr>
          <a:xfrm>
            <a:off x="65088" y="6144663"/>
            <a:ext cx="8971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caso de que estemos trabajando con campos alfanuméricos, tenemos que tener en cuenta que el parámetro de condición debe estar </a:t>
            </a:r>
            <a:r>
              <a:rPr lang="es-ES" sz="14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entrecomillado.</a:t>
            </a:r>
            <a:endParaRPr lang="es-ES" sz="1400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Conector recto"/>
          <p:cNvCxnSpPr/>
          <p:nvPr/>
        </p:nvCxnSpPr>
        <p:spPr>
          <a:xfrm>
            <a:off x="1500174" y="8501090"/>
            <a:ext cx="4232702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6689"/>
            <a:ext cx="4824536" cy="3904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7832"/>
            <a:ext cx="4104456" cy="1344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00808"/>
            <a:ext cx="3312368" cy="1597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42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Conector recto"/>
          <p:cNvCxnSpPr/>
          <p:nvPr/>
        </p:nvCxnSpPr>
        <p:spPr>
          <a:xfrm>
            <a:off x="1500174" y="8501090"/>
            <a:ext cx="4232702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159467"/>
              </p:ext>
            </p:extLst>
          </p:nvPr>
        </p:nvGraphicFramePr>
        <p:xfrm>
          <a:off x="176213" y="-19050"/>
          <a:ext cx="6807200" cy="302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Documento" r:id="rId4" imgW="5386812" imgH="2399216" progId="Word.Document.12">
                  <p:embed/>
                </p:oleObj>
              </mc:Choice>
              <mc:Fallback>
                <p:oleObj name="Documento" r:id="rId4" imgW="5386812" imgH="23992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213" y="-19050"/>
                        <a:ext cx="6807200" cy="302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/>
          <p:cNvSpPr/>
          <p:nvPr/>
        </p:nvSpPr>
        <p:spPr>
          <a:xfrm>
            <a:off x="107504" y="1412776"/>
            <a:ext cx="2127505" cy="294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sz="1200" b="1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s-ES" sz="1300" b="1" dirty="0">
              <a:solidFill>
                <a:srgbClr val="006AED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6"/>
          <a:stretch>
            <a:fillRect/>
          </a:stretch>
        </p:blipFill>
        <p:spPr>
          <a:xfrm>
            <a:off x="467544" y="1707024"/>
            <a:ext cx="8136904" cy="40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290</Words>
  <Application>Microsoft Office PowerPoint</Application>
  <PresentationFormat>Presentación en pantalla (4:3)</PresentationFormat>
  <Paragraphs>22</Paragraphs>
  <Slides>15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Calibri</vt:lpstr>
      <vt:lpstr>Cambria</vt:lpstr>
      <vt:lpstr>Times New Roman</vt:lpstr>
      <vt:lpstr>1_Tema de Office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Introducción a las BDR. Generalidades del Access</dc:title>
  <dc:creator>jggomez</dc:creator>
  <cp:lastModifiedBy>Jose Ignacio Icod</cp:lastModifiedBy>
  <cp:revision>145</cp:revision>
  <dcterms:created xsi:type="dcterms:W3CDTF">2008-02-26T09:03:54Z</dcterms:created>
  <dcterms:modified xsi:type="dcterms:W3CDTF">2013-11-27T18:16:09Z</dcterms:modified>
</cp:coreProperties>
</file>